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69" r:id="rId3"/>
    <p:sldId id="257" r:id="rId4"/>
    <p:sldId id="258" r:id="rId5"/>
    <p:sldId id="259" r:id="rId6"/>
    <p:sldId id="271" r:id="rId7"/>
    <p:sldId id="261" r:id="rId8"/>
    <p:sldId id="270" r:id="rId9"/>
    <p:sldId id="272" r:id="rId10"/>
    <p:sldId id="262" r:id="rId11"/>
    <p:sldId id="273" r:id="rId12"/>
    <p:sldId id="275" r:id="rId13"/>
    <p:sldId id="274" r:id="rId14"/>
    <p:sldId id="260" r:id="rId15"/>
    <p:sldId id="263" r:id="rId16"/>
    <p:sldId id="264" r:id="rId17"/>
    <p:sldId id="276" r:id="rId18"/>
    <p:sldId id="265" r:id="rId19"/>
    <p:sldId id="266" r:id="rId20"/>
    <p:sldId id="267" r:id="rId21"/>
    <p:sldId id="26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2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55" d="100"/>
          <a:sy n="55" d="100"/>
        </p:scale>
        <p:origin x="-1699" y="-80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7BDA752-28A6-4847-83E7-F923FB388EE2}" type="datetimeFigureOut">
              <a:rPr lang="en-US" smtClean="0"/>
              <a:t>11/24/2014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8EE90-C655-4561-8054-9B6DBD4E5523}" type="slidenum">
              <a:rPr lang="en-US" smtClean="0"/>
              <a:t>‹#›</a:t>
            </a:fld>
            <a:endParaRPr lang="en-US"/>
          </a:p>
        </p:txBody>
      </p:sp>
    </p:spTree>
    <p:extLst>
      <p:ext uri="{BB962C8B-B14F-4D97-AF65-F5344CB8AC3E}">
        <p14:creationId xmlns:p14="http://schemas.microsoft.com/office/powerpoint/2010/main" val="1883843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7BDA752-28A6-4847-83E7-F923FB388EE2}" type="datetimeFigureOut">
              <a:rPr lang="en-US" smtClean="0"/>
              <a:t>11/24/2014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8EE90-C655-4561-8054-9B6DBD4E5523}" type="slidenum">
              <a:rPr lang="en-US" smtClean="0"/>
              <a:t>‹#›</a:t>
            </a:fld>
            <a:endParaRPr lang="en-US"/>
          </a:p>
        </p:txBody>
      </p:sp>
    </p:spTree>
    <p:extLst>
      <p:ext uri="{BB962C8B-B14F-4D97-AF65-F5344CB8AC3E}">
        <p14:creationId xmlns:p14="http://schemas.microsoft.com/office/powerpoint/2010/main" val="2937020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7BDA752-28A6-4847-83E7-F923FB388EE2}" type="datetimeFigureOut">
              <a:rPr lang="en-US" smtClean="0"/>
              <a:t>11/24/2014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8EE90-C655-4561-8054-9B6DBD4E5523}" type="slidenum">
              <a:rPr lang="en-US" smtClean="0"/>
              <a:t>‹#›</a:t>
            </a:fld>
            <a:endParaRPr lang="en-US"/>
          </a:p>
        </p:txBody>
      </p:sp>
    </p:spTree>
    <p:extLst>
      <p:ext uri="{BB962C8B-B14F-4D97-AF65-F5344CB8AC3E}">
        <p14:creationId xmlns:p14="http://schemas.microsoft.com/office/powerpoint/2010/main" val="1567304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7BDA752-28A6-4847-83E7-F923FB388EE2}" type="datetimeFigureOut">
              <a:rPr lang="en-US" smtClean="0"/>
              <a:t>11/24/2014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8EE90-C655-4561-8054-9B6DBD4E5523}" type="slidenum">
              <a:rPr lang="en-US" smtClean="0"/>
              <a:t>‹#›</a:t>
            </a:fld>
            <a:endParaRPr lang="en-US"/>
          </a:p>
        </p:txBody>
      </p:sp>
    </p:spTree>
    <p:extLst>
      <p:ext uri="{BB962C8B-B14F-4D97-AF65-F5344CB8AC3E}">
        <p14:creationId xmlns:p14="http://schemas.microsoft.com/office/powerpoint/2010/main" val="2099466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BDA752-28A6-4847-83E7-F923FB388EE2}" type="datetimeFigureOut">
              <a:rPr lang="en-US" smtClean="0"/>
              <a:t>11/24/2014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E8EE90-C655-4561-8054-9B6DBD4E5523}" type="slidenum">
              <a:rPr lang="en-US" smtClean="0"/>
              <a:t>‹#›</a:t>
            </a:fld>
            <a:endParaRPr lang="en-US"/>
          </a:p>
        </p:txBody>
      </p:sp>
    </p:spTree>
    <p:extLst>
      <p:ext uri="{BB962C8B-B14F-4D97-AF65-F5344CB8AC3E}">
        <p14:creationId xmlns:p14="http://schemas.microsoft.com/office/powerpoint/2010/main" val="3410926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7BDA752-28A6-4847-83E7-F923FB388EE2}" type="datetimeFigureOut">
              <a:rPr lang="en-US" smtClean="0"/>
              <a:t>11/24/2014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8EE90-C655-4561-8054-9B6DBD4E5523}" type="slidenum">
              <a:rPr lang="en-US" smtClean="0"/>
              <a:t>‹#›</a:t>
            </a:fld>
            <a:endParaRPr lang="en-US"/>
          </a:p>
        </p:txBody>
      </p:sp>
    </p:spTree>
    <p:extLst>
      <p:ext uri="{BB962C8B-B14F-4D97-AF65-F5344CB8AC3E}">
        <p14:creationId xmlns:p14="http://schemas.microsoft.com/office/powerpoint/2010/main" val="806641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7BDA752-28A6-4847-83E7-F923FB388EE2}" type="datetimeFigureOut">
              <a:rPr lang="en-US" smtClean="0"/>
              <a:t>11/24/2014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E8EE90-C655-4561-8054-9B6DBD4E5523}" type="slidenum">
              <a:rPr lang="en-US" smtClean="0"/>
              <a:t>‹#›</a:t>
            </a:fld>
            <a:endParaRPr lang="en-US"/>
          </a:p>
        </p:txBody>
      </p:sp>
    </p:spTree>
    <p:extLst>
      <p:ext uri="{BB962C8B-B14F-4D97-AF65-F5344CB8AC3E}">
        <p14:creationId xmlns:p14="http://schemas.microsoft.com/office/powerpoint/2010/main" val="3018870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7BDA752-28A6-4847-83E7-F923FB388EE2}" type="datetimeFigureOut">
              <a:rPr lang="en-US" smtClean="0"/>
              <a:t>11/24/2014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E8EE90-C655-4561-8054-9B6DBD4E5523}" type="slidenum">
              <a:rPr lang="en-US" smtClean="0"/>
              <a:t>‹#›</a:t>
            </a:fld>
            <a:endParaRPr lang="en-US"/>
          </a:p>
        </p:txBody>
      </p:sp>
    </p:spTree>
    <p:extLst>
      <p:ext uri="{BB962C8B-B14F-4D97-AF65-F5344CB8AC3E}">
        <p14:creationId xmlns:p14="http://schemas.microsoft.com/office/powerpoint/2010/main" val="4117461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BDA752-28A6-4847-83E7-F923FB388EE2}" type="datetimeFigureOut">
              <a:rPr lang="en-US" smtClean="0"/>
              <a:t>11/24/2014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E8EE90-C655-4561-8054-9B6DBD4E5523}" type="slidenum">
              <a:rPr lang="en-US" smtClean="0"/>
              <a:t>‹#›</a:t>
            </a:fld>
            <a:endParaRPr lang="en-US"/>
          </a:p>
        </p:txBody>
      </p:sp>
    </p:spTree>
    <p:extLst>
      <p:ext uri="{BB962C8B-B14F-4D97-AF65-F5344CB8AC3E}">
        <p14:creationId xmlns:p14="http://schemas.microsoft.com/office/powerpoint/2010/main" val="1123149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BDA752-28A6-4847-83E7-F923FB388EE2}" type="datetimeFigureOut">
              <a:rPr lang="en-US" smtClean="0"/>
              <a:t>11/24/2014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8EE90-C655-4561-8054-9B6DBD4E5523}" type="slidenum">
              <a:rPr lang="en-US" smtClean="0"/>
              <a:t>‹#›</a:t>
            </a:fld>
            <a:endParaRPr lang="en-US"/>
          </a:p>
        </p:txBody>
      </p:sp>
    </p:spTree>
    <p:extLst>
      <p:ext uri="{BB962C8B-B14F-4D97-AF65-F5344CB8AC3E}">
        <p14:creationId xmlns:p14="http://schemas.microsoft.com/office/powerpoint/2010/main" val="3705299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BDA752-28A6-4847-83E7-F923FB388EE2}" type="datetimeFigureOut">
              <a:rPr lang="en-US" smtClean="0"/>
              <a:t>11/24/2014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E8EE90-C655-4561-8054-9B6DBD4E5523}" type="slidenum">
              <a:rPr lang="en-US" smtClean="0"/>
              <a:t>‹#›</a:t>
            </a:fld>
            <a:endParaRPr lang="en-US"/>
          </a:p>
        </p:txBody>
      </p:sp>
    </p:spTree>
    <p:extLst>
      <p:ext uri="{BB962C8B-B14F-4D97-AF65-F5344CB8AC3E}">
        <p14:creationId xmlns:p14="http://schemas.microsoft.com/office/powerpoint/2010/main" val="369439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BDA752-28A6-4847-83E7-F923FB388EE2}" type="datetimeFigureOut">
              <a:rPr lang="en-US" smtClean="0"/>
              <a:t>11/24/2014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E8EE90-C655-4561-8054-9B6DBD4E5523}" type="slidenum">
              <a:rPr lang="en-US" smtClean="0"/>
              <a:t>‹#›</a:t>
            </a:fld>
            <a:endParaRPr lang="en-US"/>
          </a:p>
        </p:txBody>
      </p:sp>
    </p:spTree>
    <p:extLst>
      <p:ext uri="{BB962C8B-B14F-4D97-AF65-F5344CB8AC3E}">
        <p14:creationId xmlns:p14="http://schemas.microsoft.com/office/powerpoint/2010/main" val="355934007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Group 2</a:t>
            </a:r>
            <a:endParaRPr lang="en-US" dirty="0"/>
          </a:p>
        </p:txBody>
      </p:sp>
      <p:sp>
        <p:nvSpPr>
          <p:cNvPr id="3" name="Subtitle 2"/>
          <p:cNvSpPr>
            <a:spLocks noGrp="1"/>
          </p:cNvSpPr>
          <p:nvPr>
            <p:ph type="subTitle" idx="1"/>
          </p:nvPr>
        </p:nvSpPr>
        <p:spPr>
          <a:xfrm>
            <a:off x="1524000" y="3377513"/>
            <a:ext cx="9144000" cy="3097427"/>
          </a:xfrm>
        </p:spPr>
        <p:txBody>
          <a:bodyPr>
            <a:normAutofit fontScale="62500" lnSpcReduction="20000"/>
          </a:bodyPr>
          <a:lstStyle/>
          <a:p>
            <a:pPr>
              <a:lnSpc>
                <a:spcPct val="107000"/>
              </a:lnSpc>
              <a:spcBef>
                <a:spcPts val="0"/>
              </a:spcBef>
              <a:spcAft>
                <a:spcPts val="800"/>
              </a:spcAft>
            </a:pPr>
            <a:endParaRPr lang="en-US" dirty="0" smtClean="0">
              <a:latin typeface="Times New Roman" panose="02020603050405020304" pitchFamily="18" charset="0"/>
              <a:ea typeface="宋体" panose="02010600030101010101" pitchFamily="2" charset="-122"/>
              <a:cs typeface="Times New Roman" panose="02020603050405020304" pitchFamily="18" charset="0"/>
            </a:endParaRPr>
          </a:p>
          <a:p>
            <a:pPr>
              <a:lnSpc>
                <a:spcPct val="107000"/>
              </a:lnSpc>
              <a:spcBef>
                <a:spcPts val="0"/>
              </a:spcBef>
              <a:spcAft>
                <a:spcPts val="800"/>
              </a:spcAft>
            </a:pPr>
            <a:r>
              <a:rPr lang="en-US" dirty="0" smtClean="0">
                <a:latin typeface="Times New Roman" panose="02020603050405020304" pitchFamily="18" charset="0"/>
                <a:ea typeface="宋体" panose="02010600030101010101" pitchFamily="2" charset="-122"/>
                <a:cs typeface="Times New Roman" panose="02020603050405020304" pitchFamily="18" charset="0"/>
              </a:rPr>
              <a:t>Paul </a:t>
            </a:r>
            <a:r>
              <a:rPr lang="en-US" dirty="0" err="1">
                <a:latin typeface="Times New Roman" panose="02020603050405020304" pitchFamily="18" charset="0"/>
                <a:ea typeface="宋体" panose="02010600030101010101" pitchFamily="2" charset="-122"/>
                <a:cs typeface="Times New Roman" panose="02020603050405020304" pitchFamily="18" charset="0"/>
              </a:rPr>
              <a:t>Kruchko</a:t>
            </a:r>
            <a:r>
              <a:rPr lang="en-US" dirty="0">
                <a:latin typeface="Times New Roman" panose="02020603050405020304" pitchFamily="18" charset="0"/>
                <a:ea typeface="宋体" panose="02010600030101010101" pitchFamily="2" charset="-122"/>
                <a:cs typeface="Times New Roman" panose="02020603050405020304" pitchFamily="18" charset="0"/>
              </a:rPr>
              <a:t> (EE)</a:t>
            </a:r>
            <a:endParaRPr lang="en-US" sz="2000" dirty="0">
              <a:latin typeface="Calibri" panose="020F0502020204030204" pitchFamily="34" charset="0"/>
              <a:ea typeface="宋体" panose="02010600030101010101" pitchFamily="2" charset="-122"/>
              <a:cs typeface="Times New Roman" panose="02020603050405020304" pitchFamily="18" charset="0"/>
            </a:endParaRPr>
          </a:p>
          <a:p>
            <a:pPr>
              <a:lnSpc>
                <a:spcPct val="107000"/>
              </a:lnSpc>
              <a:spcBef>
                <a:spcPts val="0"/>
              </a:spcBef>
              <a:spcAft>
                <a:spcPts val="800"/>
              </a:spcAft>
            </a:pPr>
            <a:r>
              <a:rPr lang="en-US" dirty="0">
                <a:latin typeface="Times New Roman" panose="02020603050405020304" pitchFamily="18" charset="0"/>
                <a:ea typeface="宋体" panose="02010600030101010101" pitchFamily="2" charset="-122"/>
                <a:cs typeface="Times New Roman" panose="02020603050405020304" pitchFamily="18" charset="0"/>
              </a:rPr>
              <a:t>Michael </a:t>
            </a:r>
            <a:r>
              <a:rPr lang="en-US" dirty="0" err="1">
                <a:latin typeface="Times New Roman" panose="02020603050405020304" pitchFamily="18" charset="0"/>
                <a:ea typeface="宋体" panose="02010600030101010101" pitchFamily="2" charset="-122"/>
                <a:cs typeface="Times New Roman" panose="02020603050405020304" pitchFamily="18" charset="0"/>
              </a:rPr>
              <a:t>Laba</a:t>
            </a:r>
            <a:r>
              <a:rPr lang="en-US" dirty="0">
                <a:latin typeface="Times New Roman" panose="02020603050405020304" pitchFamily="18" charset="0"/>
                <a:ea typeface="宋体" panose="02010600030101010101" pitchFamily="2" charset="-122"/>
                <a:cs typeface="Times New Roman" panose="02020603050405020304" pitchFamily="18" charset="0"/>
              </a:rPr>
              <a:t> (ME)</a:t>
            </a:r>
            <a:endParaRPr lang="en-US" sz="2000" dirty="0">
              <a:latin typeface="Calibri" panose="020F0502020204030204" pitchFamily="34" charset="0"/>
              <a:ea typeface="宋体" panose="02010600030101010101" pitchFamily="2" charset="-122"/>
              <a:cs typeface="Times New Roman" panose="02020603050405020304" pitchFamily="18" charset="0"/>
            </a:endParaRPr>
          </a:p>
          <a:p>
            <a:pPr>
              <a:lnSpc>
                <a:spcPct val="107000"/>
              </a:lnSpc>
              <a:spcBef>
                <a:spcPts val="0"/>
              </a:spcBef>
              <a:spcAft>
                <a:spcPts val="800"/>
              </a:spcAft>
            </a:pPr>
            <a:r>
              <a:rPr lang="en-US" dirty="0">
                <a:latin typeface="Times New Roman" panose="02020603050405020304" pitchFamily="18" charset="0"/>
                <a:ea typeface="宋体" panose="02010600030101010101" pitchFamily="2" charset="-122"/>
                <a:cs typeface="Times New Roman" panose="02020603050405020304" pitchFamily="18" charset="0"/>
              </a:rPr>
              <a:t>Bryan </a:t>
            </a:r>
            <a:r>
              <a:rPr lang="en-US" dirty="0" err="1">
                <a:latin typeface="Times New Roman" panose="02020603050405020304" pitchFamily="18" charset="0"/>
                <a:ea typeface="宋体" panose="02010600030101010101" pitchFamily="2" charset="-122"/>
                <a:cs typeface="Times New Roman" panose="02020603050405020304" pitchFamily="18" charset="0"/>
              </a:rPr>
              <a:t>Jagielo</a:t>
            </a:r>
            <a:r>
              <a:rPr lang="en-US" dirty="0">
                <a:latin typeface="Times New Roman" panose="02020603050405020304" pitchFamily="18" charset="0"/>
                <a:ea typeface="宋体" panose="02010600030101010101" pitchFamily="2" charset="-122"/>
                <a:cs typeface="Times New Roman" panose="02020603050405020304" pitchFamily="18" charset="0"/>
              </a:rPr>
              <a:t> (EE/CE)</a:t>
            </a:r>
            <a:endParaRPr lang="en-US" sz="2000" dirty="0">
              <a:latin typeface="Calibri" panose="020F0502020204030204" pitchFamily="34" charset="0"/>
              <a:ea typeface="宋体" panose="02010600030101010101" pitchFamily="2" charset="-122"/>
              <a:cs typeface="Times New Roman" panose="02020603050405020304" pitchFamily="18" charset="0"/>
            </a:endParaRPr>
          </a:p>
          <a:p>
            <a:pPr>
              <a:lnSpc>
                <a:spcPct val="107000"/>
              </a:lnSpc>
              <a:spcBef>
                <a:spcPts val="0"/>
              </a:spcBef>
              <a:spcAft>
                <a:spcPts val="800"/>
              </a:spcAft>
            </a:pPr>
            <a:r>
              <a:rPr lang="en-US" dirty="0">
                <a:latin typeface="Times New Roman" panose="02020603050405020304" pitchFamily="18" charset="0"/>
                <a:ea typeface="宋体" panose="02010600030101010101" pitchFamily="2" charset="-122"/>
                <a:cs typeface="Times New Roman" panose="02020603050405020304" pitchFamily="18" charset="0"/>
              </a:rPr>
              <a:t> </a:t>
            </a:r>
            <a:r>
              <a:rPr lang="en-US" dirty="0" err="1">
                <a:latin typeface="Times New Roman" panose="02020603050405020304" pitchFamily="18" charset="0"/>
                <a:ea typeface="宋体" panose="02010600030101010101" pitchFamily="2" charset="-122"/>
                <a:cs typeface="Times New Roman" panose="02020603050405020304" pitchFamily="18" charset="0"/>
              </a:rPr>
              <a:t>Xiaoang</a:t>
            </a:r>
            <a:r>
              <a:rPr lang="en-US" dirty="0">
                <a:latin typeface="Times New Roman" panose="02020603050405020304" pitchFamily="18" charset="0"/>
                <a:ea typeface="宋体" panose="02010600030101010101" pitchFamily="2" charset="-122"/>
                <a:cs typeface="Times New Roman" panose="02020603050405020304" pitchFamily="18" charset="0"/>
              </a:rPr>
              <a:t> Tong (EE)</a:t>
            </a:r>
            <a:endParaRPr lang="en-US" sz="2000" dirty="0">
              <a:latin typeface="Calibri" panose="020F0502020204030204" pitchFamily="34" charset="0"/>
              <a:ea typeface="宋体" panose="02010600030101010101" pitchFamily="2" charset="-122"/>
              <a:cs typeface="Times New Roman" panose="02020603050405020304" pitchFamily="18" charset="0"/>
            </a:endParaRPr>
          </a:p>
          <a:p>
            <a:pPr>
              <a:lnSpc>
                <a:spcPct val="107000"/>
              </a:lnSpc>
              <a:spcBef>
                <a:spcPts val="0"/>
              </a:spcBef>
              <a:spcAft>
                <a:spcPts val="800"/>
              </a:spcAft>
            </a:pPr>
            <a:r>
              <a:rPr lang="en-US" dirty="0">
                <a:latin typeface="Times New Roman" panose="02020603050405020304" pitchFamily="18" charset="0"/>
                <a:ea typeface="宋体" panose="02010600030101010101" pitchFamily="2" charset="-122"/>
                <a:cs typeface="Times New Roman" panose="02020603050405020304" pitchFamily="18" charset="0"/>
              </a:rPr>
              <a:t>Monika </a:t>
            </a:r>
            <a:r>
              <a:rPr lang="en-US" dirty="0" err="1">
                <a:latin typeface="Times New Roman" panose="02020603050405020304" pitchFamily="18" charset="0"/>
                <a:ea typeface="宋体" panose="02010600030101010101" pitchFamily="2" charset="-122"/>
                <a:cs typeface="Times New Roman" panose="02020603050405020304" pitchFamily="18" charset="0"/>
              </a:rPr>
              <a:t>Shaeff</a:t>
            </a:r>
            <a:r>
              <a:rPr lang="en-US" dirty="0">
                <a:latin typeface="Times New Roman" panose="02020603050405020304" pitchFamily="18" charset="0"/>
                <a:ea typeface="宋体" panose="02010600030101010101" pitchFamily="2" charset="-122"/>
                <a:cs typeface="Times New Roman" panose="02020603050405020304" pitchFamily="18" charset="0"/>
              </a:rPr>
              <a:t> (CE)</a:t>
            </a:r>
            <a:endParaRPr lang="en-US" sz="2000" dirty="0">
              <a:latin typeface="Calibri" panose="020F0502020204030204" pitchFamily="34" charset="0"/>
              <a:ea typeface="宋体" panose="02010600030101010101" pitchFamily="2" charset="-122"/>
              <a:cs typeface="Times New Roman" panose="02020603050405020304" pitchFamily="18" charset="0"/>
            </a:endParaRPr>
          </a:p>
          <a:p>
            <a:pPr>
              <a:lnSpc>
                <a:spcPct val="107000"/>
              </a:lnSpc>
              <a:spcBef>
                <a:spcPts val="0"/>
              </a:spcBef>
              <a:spcAft>
                <a:spcPts val="800"/>
              </a:spcAft>
            </a:pPr>
            <a:r>
              <a:rPr lang="en-US" dirty="0">
                <a:latin typeface="Times New Roman" panose="02020603050405020304" pitchFamily="18" charset="0"/>
                <a:ea typeface="宋体" panose="02010600030101010101" pitchFamily="2" charset="-122"/>
                <a:cs typeface="Times New Roman" panose="02020603050405020304" pitchFamily="18" charset="0"/>
              </a:rPr>
              <a:t>Ran </a:t>
            </a:r>
            <a:r>
              <a:rPr lang="en-US" dirty="0" err="1">
                <a:latin typeface="Times New Roman" panose="02020603050405020304" pitchFamily="18" charset="0"/>
                <a:ea typeface="宋体" panose="02010600030101010101" pitchFamily="2" charset="-122"/>
                <a:cs typeface="Times New Roman" panose="02020603050405020304" pitchFamily="18" charset="0"/>
              </a:rPr>
              <a:t>Ao</a:t>
            </a:r>
            <a:r>
              <a:rPr lang="en-US" dirty="0">
                <a:latin typeface="Times New Roman" panose="02020603050405020304" pitchFamily="18" charset="0"/>
                <a:ea typeface="宋体" panose="02010600030101010101" pitchFamily="2" charset="-122"/>
                <a:cs typeface="Times New Roman" panose="02020603050405020304" pitchFamily="18" charset="0"/>
              </a:rPr>
              <a:t> (ME)</a:t>
            </a:r>
            <a:endParaRPr lang="en-US" sz="2000" dirty="0">
              <a:latin typeface="Calibri" panose="020F0502020204030204" pitchFamily="34" charset="0"/>
              <a:ea typeface="宋体" panose="02010600030101010101" pitchFamily="2" charset="-122"/>
              <a:cs typeface="Times New Roman" panose="02020603050405020304" pitchFamily="18" charset="0"/>
            </a:endParaRPr>
          </a:p>
          <a:p>
            <a:pPr>
              <a:lnSpc>
                <a:spcPct val="107000"/>
              </a:lnSpc>
              <a:spcBef>
                <a:spcPts val="0"/>
              </a:spcBef>
              <a:spcAft>
                <a:spcPts val="800"/>
              </a:spcAft>
            </a:pPr>
            <a:r>
              <a:rPr lang="en-US" dirty="0">
                <a:latin typeface="Times New Roman" panose="02020603050405020304" pitchFamily="18" charset="0"/>
                <a:ea typeface="宋体" panose="02010600030101010101" pitchFamily="2" charset="-122"/>
                <a:cs typeface="Times New Roman" panose="02020603050405020304" pitchFamily="18" charset="0"/>
              </a:rPr>
              <a:t>Xinfeng Shi (ME)</a:t>
            </a:r>
            <a:endParaRPr lang="en-US" sz="2000" dirty="0">
              <a:latin typeface="Calibri" panose="020F0502020204030204" pitchFamily="34" charset="0"/>
              <a:ea typeface="宋体" panose="02010600030101010101" pitchFamily="2" charset="-122"/>
              <a:cs typeface="Times New Roman" panose="02020603050405020304" pitchFamily="18" charset="0"/>
            </a:endParaRPr>
          </a:p>
          <a:p>
            <a:r>
              <a:rPr lang="en-US" b="1" dirty="0">
                <a:latin typeface="Times New Roman" panose="02020603050405020304" pitchFamily="18" charset="0"/>
                <a:ea typeface="宋体" panose="02010600030101010101" pitchFamily="2" charset="-122"/>
              </a:rPr>
              <a:t/>
            </a:r>
            <a:br>
              <a:rPr lang="en-US" b="1" dirty="0">
                <a:latin typeface="Times New Roman" panose="02020603050405020304" pitchFamily="18" charset="0"/>
                <a:ea typeface="宋体" panose="02010600030101010101" pitchFamily="2" charset="-122"/>
              </a:rPr>
            </a:br>
            <a:endParaRPr lang="en-US" dirty="0"/>
          </a:p>
        </p:txBody>
      </p:sp>
    </p:spTree>
    <p:extLst>
      <p:ext uri="{BB962C8B-B14F-4D97-AF65-F5344CB8AC3E}">
        <p14:creationId xmlns:p14="http://schemas.microsoft.com/office/powerpoint/2010/main" val="24540464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51828"/>
            <a:ext cx="10515600" cy="1325563"/>
          </a:xfrm>
        </p:spPr>
        <p:txBody>
          <a:bodyPr/>
          <a:lstStyle/>
          <a:p>
            <a:r>
              <a:rPr lang="en-US" dirty="0" smtClean="0"/>
              <a:t>Device Performance and System controls (counting)</a:t>
            </a:r>
            <a:endParaRPr lang="en-US" dirty="0"/>
          </a:p>
        </p:txBody>
      </p:sp>
      <p:sp>
        <p:nvSpPr>
          <p:cNvPr id="4" name="Content Placeholder 1"/>
          <p:cNvSpPr>
            <a:spLocks noGrp="1"/>
          </p:cNvSpPr>
          <p:nvPr>
            <p:ph idx="1"/>
          </p:nvPr>
        </p:nvSpPr>
        <p:spPr>
          <a:xfrm>
            <a:off x="838200" y="2127250"/>
            <a:ext cx="10515600" cy="4351338"/>
          </a:xfrm>
        </p:spPr>
        <p:txBody>
          <a:bodyPr/>
          <a:lstStyle/>
          <a:p>
            <a:pPr marL="0" indent="0">
              <a:buNone/>
            </a:pPr>
            <a:endParaRPr lang="en-US" dirty="0" smtClean="0"/>
          </a:p>
          <a:p>
            <a:pPr marL="0" indent="0">
              <a:buNone/>
            </a:pPr>
            <a:r>
              <a:rPr lang="en-US" dirty="0" smtClean="0"/>
              <a:t>Detective System and </a:t>
            </a:r>
            <a:r>
              <a:rPr lang="en-US" altLang="zh-CN" dirty="0"/>
              <a:t>Counting System: </a:t>
            </a:r>
            <a:r>
              <a:rPr lang="en-US" dirty="0" smtClean="0"/>
              <a:t> </a:t>
            </a:r>
          </a:p>
          <a:p>
            <a:pPr marL="0" indent="0">
              <a:buNone/>
            </a:pPr>
            <a:r>
              <a:rPr lang="en-US" dirty="0" smtClean="0"/>
              <a:t>1.Sensor : high Sensitivity</a:t>
            </a:r>
            <a:r>
              <a:rPr lang="en-US" altLang="zh-CN" dirty="0" smtClean="0"/>
              <a:t>-15us for rising edge (10+ testing for each part proofed)</a:t>
            </a:r>
          </a:p>
          <a:p>
            <a:pPr marL="0" indent="0">
              <a:buNone/>
            </a:pPr>
            <a:endParaRPr lang="en-US" dirty="0" smtClean="0"/>
          </a:p>
        </p:txBody>
      </p:sp>
      <p:pic>
        <p:nvPicPr>
          <p:cNvPr id="5" name="图片 4"/>
          <p:cNvPicPr/>
          <p:nvPr/>
        </p:nvPicPr>
        <p:blipFill>
          <a:blip r:embed="rId2"/>
          <a:stretch>
            <a:fillRect/>
          </a:stretch>
        </p:blipFill>
        <p:spPr>
          <a:xfrm>
            <a:off x="6603825" y="3776027"/>
            <a:ext cx="5274310" cy="2963545"/>
          </a:xfrm>
          <a:prstGeom prst="rect">
            <a:avLst/>
          </a:prstGeom>
        </p:spPr>
      </p:pic>
    </p:spTree>
    <p:extLst>
      <p:ext uri="{BB962C8B-B14F-4D97-AF65-F5344CB8AC3E}">
        <p14:creationId xmlns:p14="http://schemas.microsoft.com/office/powerpoint/2010/main" val="40559321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09" y="1071707"/>
            <a:ext cx="10515600" cy="1325563"/>
          </a:xfrm>
        </p:spPr>
        <p:txBody>
          <a:bodyPr/>
          <a:lstStyle/>
          <a:p>
            <a:r>
              <a:rPr lang="en-US" altLang="zh-CN" dirty="0"/>
              <a:t>Device Performance and System controls (counting)</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8604408" y="3270407"/>
            <a:ext cx="4592868" cy="2582317"/>
          </a:xfrm>
        </p:spPr>
      </p:pic>
      <p:sp>
        <p:nvSpPr>
          <p:cNvPr id="3" name="TextBox 2"/>
          <p:cNvSpPr txBox="1"/>
          <p:nvPr/>
        </p:nvSpPr>
        <p:spPr>
          <a:xfrm>
            <a:off x="387926" y="2675599"/>
            <a:ext cx="9102437" cy="3970318"/>
          </a:xfrm>
          <a:prstGeom prst="rect">
            <a:avLst/>
          </a:prstGeom>
          <a:noFill/>
        </p:spPr>
        <p:txBody>
          <a:bodyPr wrap="square" rtlCol="0">
            <a:spAutoFit/>
          </a:bodyPr>
          <a:lstStyle/>
          <a:p>
            <a:r>
              <a:rPr lang="en-US" altLang="zh-CN" sz="2800" dirty="0" smtClean="0"/>
              <a:t>2.safety- 2 layers, grid structure . No gaps for parts escape detection system.</a:t>
            </a:r>
          </a:p>
          <a:p>
            <a:r>
              <a:rPr lang="en-US" altLang="zh-CN" sz="2800" dirty="0" smtClean="0"/>
              <a:t>- Close spacing between sensors, less external                       </a:t>
            </a:r>
          </a:p>
          <a:p>
            <a:r>
              <a:rPr lang="en-US" altLang="zh-CN" sz="2800" dirty="0" smtClean="0"/>
              <a:t>   disturbance allowed during detection, more accurate.</a:t>
            </a:r>
          </a:p>
          <a:p>
            <a:r>
              <a:rPr lang="en-US" altLang="zh-CN" sz="2800" dirty="0" smtClean="0"/>
              <a:t> - Gravity fed descent of the part</a:t>
            </a:r>
            <a:r>
              <a:rPr lang="en-US" altLang="zh-CN" sz="2800" dirty="0"/>
              <a:t>.</a:t>
            </a:r>
            <a:r>
              <a:rPr lang="en-US" altLang="zh-CN" sz="2800" dirty="0" smtClean="0"/>
              <a:t> </a:t>
            </a:r>
            <a:r>
              <a:rPr lang="en-US" altLang="zh-CN" sz="2800" dirty="0"/>
              <a:t>W</a:t>
            </a:r>
            <a:r>
              <a:rPr lang="en-US" altLang="zh-CN" sz="2800" dirty="0" smtClean="0"/>
              <a:t>hen the part goes     </a:t>
            </a:r>
          </a:p>
          <a:p>
            <a:r>
              <a:rPr lang="en-US" altLang="zh-CN" sz="2800" dirty="0" smtClean="0"/>
              <a:t>    through the sensor, the fastest speed is approximately    </a:t>
            </a:r>
          </a:p>
          <a:p>
            <a:r>
              <a:rPr lang="en-US" altLang="zh-CN" sz="2800" dirty="0" smtClean="0"/>
              <a:t>    2.2m/s.  For a nut which has 4mm height, when it passes </a:t>
            </a:r>
          </a:p>
          <a:p>
            <a:r>
              <a:rPr lang="en-US" altLang="zh-CN" sz="2800" dirty="0" smtClean="0"/>
              <a:t>    the sensor it will take 1.82ms which is much higher than </a:t>
            </a:r>
          </a:p>
          <a:p>
            <a:r>
              <a:rPr lang="en-US" altLang="zh-CN" sz="2800" dirty="0"/>
              <a:t> </a:t>
            </a:r>
            <a:r>
              <a:rPr lang="en-US" altLang="zh-CN" sz="2800" dirty="0" smtClean="0"/>
              <a:t>   our sensor’s reaction time of 15us.</a:t>
            </a:r>
            <a:endParaRPr lang="zh-CN" altLang="en-US" dirty="0"/>
          </a:p>
        </p:txBody>
      </p:sp>
    </p:spTree>
    <p:extLst>
      <p:ext uri="{BB962C8B-B14F-4D97-AF65-F5344CB8AC3E}">
        <p14:creationId xmlns:p14="http://schemas.microsoft.com/office/powerpoint/2010/main" val="1526670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072" y="1043998"/>
            <a:ext cx="10515600" cy="1325563"/>
          </a:xfrm>
        </p:spPr>
        <p:txBody>
          <a:bodyPr>
            <a:normAutofit/>
          </a:bodyPr>
          <a:lstStyle/>
          <a:p>
            <a:pPr marL="0" indent="0"/>
            <a:r>
              <a:rPr lang="en-US" altLang="zh-CN" dirty="0"/>
              <a:t>Device Performance and System controls (counting)</a:t>
            </a:r>
            <a:endParaRPr lang="zh-CN" altLang="en-US" dirty="0"/>
          </a:p>
        </p:txBody>
      </p:sp>
      <p:sp>
        <p:nvSpPr>
          <p:cNvPr id="3" name="内容占位符 2"/>
          <p:cNvSpPr>
            <a:spLocks noGrp="1"/>
          </p:cNvSpPr>
          <p:nvPr>
            <p:ph idx="1"/>
          </p:nvPr>
        </p:nvSpPr>
        <p:spPr>
          <a:xfrm>
            <a:off x="727364" y="2670752"/>
            <a:ext cx="10515600" cy="4351338"/>
          </a:xfrm>
        </p:spPr>
        <p:txBody>
          <a:bodyPr/>
          <a:lstStyle/>
          <a:p>
            <a:pPr marL="0" indent="0">
              <a:buNone/>
            </a:pPr>
            <a:r>
              <a:rPr lang="en-US" altLang="zh-CN" dirty="0"/>
              <a:t>3. High efficiency </a:t>
            </a:r>
            <a:r>
              <a:rPr lang="en-US" altLang="zh-CN" dirty="0" smtClean="0"/>
              <a:t>Coding: </a:t>
            </a:r>
            <a:r>
              <a:rPr lang="en-US" altLang="zh-CN" dirty="0" smtClean="0"/>
              <a:t> </a:t>
            </a:r>
            <a:r>
              <a:rPr lang="en-US" altLang="zh-CN" dirty="0" smtClean="0"/>
              <a:t>state machine, enumeration, and structures</a:t>
            </a:r>
            <a:endParaRPr lang="en-US" altLang="zh-CN" dirty="0"/>
          </a:p>
          <a:p>
            <a:pPr marL="0" indent="0">
              <a:buNone/>
            </a:pPr>
            <a:r>
              <a:rPr lang="en-US" altLang="zh-CN" dirty="0"/>
              <a:t>4. Minimize </a:t>
            </a:r>
            <a:r>
              <a:rPr lang="en-US" altLang="zh-CN" dirty="0" smtClean="0"/>
              <a:t>cost: Detection system was built using with the most basic component, and technique of IR sensor is already a mature technique at a reasonable price.</a:t>
            </a:r>
            <a:endParaRPr lang="en-US" altLang="zh-CN" dirty="0"/>
          </a:p>
          <a:p>
            <a:pPr marL="0" indent="0">
              <a:buNone/>
            </a:pPr>
            <a:endParaRPr lang="zh-CN" altLang="en-US" dirty="0"/>
          </a:p>
        </p:txBody>
      </p:sp>
      <p:pic>
        <p:nvPicPr>
          <p:cNvPr id="4" name="图片 3" descr="C:\Users\xiaoang\Desktop\WinRAR 64位\DSC_0439.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1677" y="4977130"/>
            <a:ext cx="3390323" cy="1880870"/>
          </a:xfrm>
          <a:prstGeom prst="rect">
            <a:avLst/>
          </a:prstGeom>
          <a:noFill/>
          <a:ln>
            <a:noFill/>
          </a:ln>
        </p:spPr>
      </p:pic>
      <p:pic>
        <p:nvPicPr>
          <p:cNvPr id="5" name="图片 4" descr="C:\Users\xiaoang\Desktop\WinRAR 64位\DSC_044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977130"/>
            <a:ext cx="3345180" cy="1880870"/>
          </a:xfrm>
          <a:prstGeom prst="rect">
            <a:avLst/>
          </a:prstGeom>
          <a:noFill/>
          <a:ln>
            <a:noFill/>
          </a:ln>
        </p:spPr>
      </p:pic>
    </p:spTree>
    <p:extLst>
      <p:ext uri="{BB962C8B-B14F-4D97-AF65-F5344CB8AC3E}">
        <p14:creationId xmlns:p14="http://schemas.microsoft.com/office/powerpoint/2010/main" val="3750387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7254" y="1099416"/>
            <a:ext cx="11076710" cy="1325563"/>
          </a:xfrm>
        </p:spPr>
        <p:txBody>
          <a:bodyPr/>
          <a:lstStyle/>
          <a:p>
            <a:r>
              <a:rPr lang="en-US" altLang="zh-CN" dirty="0"/>
              <a:t>Device Performance </a:t>
            </a:r>
            <a:r>
              <a:rPr lang="en-US" altLang="zh-CN" dirty="0" smtClean="0"/>
              <a:t>and System controls (motor)</a:t>
            </a:r>
            <a:endParaRPr lang="zh-CN" altLang="en-US" dirty="0"/>
          </a:p>
        </p:txBody>
      </p:sp>
      <p:sp>
        <p:nvSpPr>
          <p:cNvPr id="3" name="内容占位符 2"/>
          <p:cNvSpPr>
            <a:spLocks noGrp="1"/>
          </p:cNvSpPr>
          <p:nvPr>
            <p:ph idx="1"/>
          </p:nvPr>
        </p:nvSpPr>
        <p:spPr>
          <a:xfrm>
            <a:off x="616528" y="2506662"/>
            <a:ext cx="10515600" cy="4351338"/>
          </a:xfrm>
        </p:spPr>
        <p:txBody>
          <a:bodyPr/>
          <a:lstStyle/>
          <a:p>
            <a:r>
              <a:rPr lang="en-US" altLang="zh-CN" dirty="0" smtClean="0"/>
              <a:t> Use of a P and a PI controller allows responsive and proportional control of the motor speed by varying the PWM pulse duration and duty cycle. </a:t>
            </a:r>
          </a:p>
          <a:p>
            <a:r>
              <a:rPr lang="en-US" altLang="zh-CN" dirty="0" smtClean="0"/>
              <a:t>Feedback is measured across a voltage divider on the current sense pin (CS) of an ST microelectronics VNH2SP30-E automotive fully integrated H-bridge driver.</a:t>
            </a:r>
          </a:p>
          <a:p>
            <a:r>
              <a:rPr lang="en-US" altLang="zh-CN" dirty="0" smtClean="0"/>
              <a:t>The voltage that is measured by the Arduino’s A/D converter is proportional to the current that is being drawn by the motor.</a:t>
            </a:r>
            <a:endParaRPr lang="zh-CN" altLang="en-US" dirty="0"/>
          </a:p>
        </p:txBody>
      </p:sp>
    </p:spTree>
    <p:extLst>
      <p:ext uri="{BB962C8B-B14F-4D97-AF65-F5344CB8AC3E}">
        <p14:creationId xmlns:p14="http://schemas.microsoft.com/office/powerpoint/2010/main" val="1251663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74073" y="1273501"/>
            <a:ext cx="11430000" cy="1325563"/>
          </a:xfrm>
        </p:spPr>
        <p:txBody>
          <a:bodyPr/>
          <a:lstStyle/>
          <a:p>
            <a:r>
              <a:rPr lang="en-US" altLang="zh-CN" dirty="0"/>
              <a:t>Device Performance and System </a:t>
            </a:r>
            <a:r>
              <a:rPr lang="en-US" altLang="zh-CN" dirty="0" smtClean="0"/>
              <a:t>controls (motor</a:t>
            </a:r>
            <a:r>
              <a:rPr lang="en-US" altLang="zh-CN" dirty="0"/>
              <a:t>)</a:t>
            </a:r>
            <a:endParaRPr lang="en-US" dirty="0"/>
          </a:p>
        </p:txBody>
      </p:sp>
      <p:sp>
        <p:nvSpPr>
          <p:cNvPr id="3" name="Content Placeholder 2"/>
          <p:cNvSpPr>
            <a:spLocks noGrp="1"/>
          </p:cNvSpPr>
          <p:nvPr>
            <p:ph idx="1"/>
          </p:nvPr>
        </p:nvSpPr>
        <p:spPr>
          <a:xfrm>
            <a:off x="838200" y="2128009"/>
            <a:ext cx="10515600" cy="4351338"/>
          </a:xfrm>
        </p:spPr>
        <p:txBody>
          <a:bodyPr/>
          <a:lstStyle/>
          <a:p>
            <a:endParaRPr lang="en-US" dirty="0"/>
          </a:p>
          <a:p>
            <a:r>
              <a:rPr lang="en-US" dirty="0" smtClean="0"/>
              <a:t>The current that is drawn by the motor </a:t>
            </a:r>
            <a:r>
              <a:rPr lang="en-US" dirty="0" smtClean="0"/>
              <a:t>is then </a:t>
            </a:r>
            <a:r>
              <a:rPr lang="en-US" dirty="0" smtClean="0"/>
              <a:t>linearly proportional to the torque that the motor experiences through the load, thus allowing the controller to vary the motor speed in accordance with </a:t>
            </a:r>
            <a:r>
              <a:rPr lang="en-US" dirty="0" smtClean="0"/>
              <a:t>the varying </a:t>
            </a:r>
            <a:r>
              <a:rPr lang="en-US" dirty="0" smtClean="0"/>
              <a:t>load torque</a:t>
            </a:r>
            <a:r>
              <a:rPr lang="en-US" dirty="0" smtClean="0"/>
              <a:t>.</a:t>
            </a:r>
          </a:p>
          <a:p>
            <a:r>
              <a:rPr lang="en-US" dirty="0" smtClean="0"/>
              <a:t>Drawing peak current analogous to the stall current</a:t>
            </a:r>
          </a:p>
          <a:p>
            <a:pPr marL="0" indent="0">
              <a:buNone/>
            </a:pPr>
            <a:r>
              <a:rPr lang="en-US" dirty="0"/>
              <a:t> </a:t>
            </a:r>
            <a:r>
              <a:rPr lang="en-US" dirty="0" smtClean="0"/>
              <a:t>  causes the system to go into a shut-off mode to </a:t>
            </a:r>
          </a:p>
          <a:p>
            <a:pPr marL="0" indent="0">
              <a:buNone/>
            </a:pPr>
            <a:r>
              <a:rPr lang="en-US" dirty="0"/>
              <a:t> </a:t>
            </a:r>
            <a:r>
              <a:rPr lang="en-US" dirty="0" smtClean="0"/>
              <a:t>  protect the motor from destroying the armature.</a:t>
            </a: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1491" y="3921826"/>
            <a:ext cx="3201266" cy="2743942"/>
          </a:xfrm>
          <a:prstGeom prst="rect">
            <a:avLst/>
          </a:prstGeom>
        </p:spPr>
      </p:pic>
    </p:spTree>
    <p:extLst>
      <p:ext uri="{BB962C8B-B14F-4D97-AF65-F5344CB8AC3E}">
        <p14:creationId xmlns:p14="http://schemas.microsoft.com/office/powerpoint/2010/main" val="1987380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68708"/>
            <a:ext cx="10515600" cy="1325563"/>
          </a:xfrm>
        </p:spPr>
        <p:txBody>
          <a:bodyPr/>
          <a:lstStyle/>
          <a:p>
            <a:r>
              <a:rPr lang="en-US" smtClean="0"/>
              <a:t>User interface </a:t>
            </a:r>
            <a:endParaRPr lang="en-US" dirty="0"/>
          </a:p>
        </p:txBody>
      </p:sp>
      <p:sp>
        <p:nvSpPr>
          <p:cNvPr id="3" name="Content Placeholder 2"/>
          <p:cNvSpPr>
            <a:spLocks noGrp="1"/>
          </p:cNvSpPr>
          <p:nvPr>
            <p:ph idx="1"/>
          </p:nvPr>
        </p:nvSpPr>
        <p:spPr>
          <a:xfrm>
            <a:off x="838200" y="2194271"/>
            <a:ext cx="10515600" cy="4351338"/>
          </a:xfrm>
        </p:spPr>
        <p:txBody>
          <a:bodyPr/>
          <a:lstStyle/>
          <a:p>
            <a:r>
              <a:rPr lang="en-US" dirty="0" smtClean="0"/>
              <a:t>Use of LCD screen with push-button input that allows the user to select parts and counts.</a:t>
            </a:r>
          </a:p>
          <a:p>
            <a:r>
              <a:rPr lang="en-US" dirty="0" smtClean="0"/>
              <a:t>User friendly interface which allows the user to pause the system working  and to go back to previous step with pause and back button. </a:t>
            </a:r>
          </a:p>
          <a:p>
            <a:r>
              <a:rPr lang="en-US" dirty="0" smtClean="0"/>
              <a:t>LEDs mounted to alert user when count is ready or if there is an error. </a:t>
            </a:r>
          </a:p>
          <a:p>
            <a:r>
              <a:rPr lang="en-US" dirty="0" smtClean="0"/>
              <a:t>Easy power up and power down. </a:t>
            </a:r>
          </a:p>
          <a:p>
            <a:r>
              <a:rPr lang="en-US" dirty="0" smtClean="0"/>
              <a:t>Part dispenser is user activated and provides feedback to system when parts have been dispensed. </a:t>
            </a:r>
            <a:endParaRPr lang="en-US" dirty="0"/>
          </a:p>
        </p:txBody>
      </p:sp>
      <p:pic>
        <p:nvPicPr>
          <p:cNvPr id="4" name="Picture 3"/>
          <p:cNvPicPr>
            <a:picLocks noChangeAspect="1"/>
          </p:cNvPicPr>
          <p:nvPr/>
        </p:nvPicPr>
        <p:blipFill>
          <a:blip r:embed="rId2"/>
          <a:stretch>
            <a:fillRect/>
          </a:stretch>
        </p:blipFill>
        <p:spPr>
          <a:xfrm>
            <a:off x="9739745" y="-1"/>
            <a:ext cx="2452255" cy="2220089"/>
          </a:xfrm>
          <a:prstGeom prst="rect">
            <a:avLst/>
          </a:prstGeom>
        </p:spPr>
      </p:pic>
    </p:spTree>
    <p:extLst>
      <p:ext uri="{BB962C8B-B14F-4D97-AF65-F5344CB8AC3E}">
        <p14:creationId xmlns:p14="http://schemas.microsoft.com/office/powerpoint/2010/main" val="15336936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55455"/>
            <a:ext cx="10515600" cy="1325563"/>
          </a:xfrm>
        </p:spPr>
        <p:txBody>
          <a:bodyPr/>
          <a:lstStyle/>
          <a:p>
            <a:r>
              <a:rPr lang="en-US" dirty="0" smtClean="0"/>
              <a:t>How it all works</a:t>
            </a:r>
            <a:endParaRPr lang="en-US" dirty="0"/>
          </a:p>
        </p:txBody>
      </p:sp>
      <p:sp>
        <p:nvSpPr>
          <p:cNvPr id="3" name="Content Placeholder 2"/>
          <p:cNvSpPr>
            <a:spLocks noGrp="1"/>
          </p:cNvSpPr>
          <p:nvPr>
            <p:ph idx="1"/>
          </p:nvPr>
        </p:nvSpPr>
        <p:spPr/>
        <p:txBody>
          <a:bodyPr/>
          <a:lstStyle/>
          <a:p>
            <a:r>
              <a:rPr lang="en-US" dirty="0" smtClean="0"/>
              <a:t>Parts are chosen and the machine is set up. </a:t>
            </a:r>
          </a:p>
          <a:p>
            <a:r>
              <a:rPr lang="en-US" dirty="0" smtClean="0"/>
              <a:t>User interface selects parts and part count</a:t>
            </a:r>
          </a:p>
          <a:p>
            <a:r>
              <a:rPr lang="en-US" dirty="0" smtClean="0"/>
              <a:t>Press select button to activate machine</a:t>
            </a:r>
          </a:p>
          <a:p>
            <a:r>
              <a:rPr lang="en-US" dirty="0" smtClean="0"/>
              <a:t>The machine works for no more than 30sec before alerting the user that the count is ready. </a:t>
            </a:r>
          </a:p>
          <a:p>
            <a:r>
              <a:rPr lang="en-US" dirty="0" smtClean="0"/>
              <a:t>User pushes on the parts slider like a soap dispenser, dropping the parts into the user’s hand and signaling to the machine that the count has been delivered. </a:t>
            </a:r>
            <a:endParaRPr lang="en-US" dirty="0"/>
          </a:p>
        </p:txBody>
      </p:sp>
    </p:spTree>
    <p:extLst>
      <p:ext uri="{BB962C8B-B14F-4D97-AF65-F5344CB8AC3E}">
        <p14:creationId xmlns:p14="http://schemas.microsoft.com/office/powerpoint/2010/main" val="37993975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5073" y="1265670"/>
            <a:ext cx="9940636" cy="881785"/>
          </a:xfrm>
        </p:spPr>
        <p:txBody>
          <a:bodyPr/>
          <a:lstStyle/>
          <a:p>
            <a:r>
              <a:rPr lang="en-US" altLang="zh-CN" dirty="0" smtClean="0"/>
              <a:t>Testing results</a:t>
            </a:r>
            <a:endParaRPr lang="zh-CN" altLang="en-US" dirty="0"/>
          </a:p>
        </p:txBody>
      </p:sp>
      <p:sp>
        <p:nvSpPr>
          <p:cNvPr id="3" name="内容占位符 2"/>
          <p:cNvSpPr>
            <a:spLocks noGrp="1"/>
          </p:cNvSpPr>
          <p:nvPr>
            <p:ph idx="1"/>
          </p:nvPr>
        </p:nvSpPr>
        <p:spPr>
          <a:xfrm>
            <a:off x="699654" y="2088862"/>
            <a:ext cx="10515600" cy="4351338"/>
          </a:xfrm>
        </p:spPr>
        <p:txBody>
          <a:bodyPr/>
          <a:lstStyle/>
          <a:p>
            <a:r>
              <a:rPr lang="en-US" altLang="zh-CN" dirty="0" smtClean="0"/>
              <a:t>Initial testing revealed that the use of a common agitator and plate design with interchangeable inserts was ineffective. </a:t>
            </a:r>
          </a:p>
          <a:p>
            <a:r>
              <a:rPr lang="en-US" altLang="zh-CN" dirty="0" smtClean="0"/>
              <a:t>It was difficult to design a locking mechanism that could be 3D printed and sufficiently engage the inserts so as not to allow them to fly off of the plate.</a:t>
            </a:r>
          </a:p>
          <a:p>
            <a:r>
              <a:rPr lang="en-US" altLang="zh-CN" dirty="0" smtClean="0"/>
              <a:t>Larger agitators were favored for more oblong parts and slower moving disc speeds. Shorter, more streamlined agitators were favored for faster moving disc speeds and </a:t>
            </a:r>
            <a:r>
              <a:rPr lang="en-US" altLang="zh-CN" dirty="0" smtClean="0"/>
              <a:t>smaller more rounded objects.</a:t>
            </a:r>
          </a:p>
          <a:p>
            <a:r>
              <a:rPr lang="en-US" altLang="zh-CN" dirty="0" smtClean="0"/>
              <a:t>Unless a control scheme is carefully implemented, the motor will actuate in such a way as to help cause a jamming condition.</a:t>
            </a:r>
            <a:endParaRPr lang="zh-CN" altLang="en-US" dirty="0"/>
          </a:p>
        </p:txBody>
      </p:sp>
    </p:spTree>
    <p:extLst>
      <p:ext uri="{BB962C8B-B14F-4D97-AF65-F5344CB8AC3E}">
        <p14:creationId xmlns:p14="http://schemas.microsoft.com/office/powerpoint/2010/main" val="437884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55455"/>
            <a:ext cx="10515600" cy="1325563"/>
          </a:xfrm>
        </p:spPr>
        <p:txBody>
          <a:bodyPr/>
          <a:lstStyle/>
          <a:p>
            <a:r>
              <a:rPr lang="en-US" dirty="0" smtClean="0"/>
              <a:t>Video</a:t>
            </a:r>
            <a:endParaRPr lang="en-US" dirty="0"/>
          </a:p>
        </p:txBody>
      </p:sp>
      <p:pic>
        <p:nvPicPr>
          <p:cNvPr id="5" name="My Movie.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95638" y="1825625"/>
            <a:ext cx="5802312" cy="4351338"/>
          </a:xfrm>
        </p:spPr>
      </p:pic>
    </p:spTree>
    <p:extLst>
      <p:ext uri="{BB962C8B-B14F-4D97-AF65-F5344CB8AC3E}">
        <p14:creationId xmlns:p14="http://schemas.microsoft.com/office/powerpoint/2010/main" val="36976492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81960"/>
            <a:ext cx="10515600" cy="1325563"/>
          </a:xfrm>
        </p:spPr>
        <p:txBody>
          <a:bodyPr/>
          <a:lstStyle/>
          <a:p>
            <a:r>
              <a:rPr lang="en-US" dirty="0" smtClean="0"/>
              <a:t>Advantages </a:t>
            </a:r>
            <a:endParaRPr lang="en-US" dirty="0"/>
          </a:p>
        </p:txBody>
      </p:sp>
      <p:sp>
        <p:nvSpPr>
          <p:cNvPr id="3" name="Content Placeholder 2"/>
          <p:cNvSpPr>
            <a:spLocks noGrp="1"/>
          </p:cNvSpPr>
          <p:nvPr>
            <p:ph idx="1"/>
          </p:nvPr>
        </p:nvSpPr>
        <p:spPr>
          <a:xfrm>
            <a:off x="838200" y="2207523"/>
            <a:ext cx="10515600" cy="4351338"/>
          </a:xfrm>
        </p:spPr>
        <p:txBody>
          <a:bodyPr/>
          <a:lstStyle/>
          <a:p>
            <a:r>
              <a:rPr lang="en-US" dirty="0" smtClean="0"/>
              <a:t>Product is easy to use and compact enough to fit on most desktops, shops, or on the production line of a manufacturing facility. </a:t>
            </a:r>
          </a:p>
          <a:p>
            <a:r>
              <a:rPr lang="en-US" dirty="0" smtClean="0"/>
              <a:t>Parts are dispensed in 30 seconds and can be set to refill automatically after the user is finished dispensing. </a:t>
            </a:r>
          </a:p>
          <a:p>
            <a:r>
              <a:rPr lang="en-US" dirty="0" smtClean="0"/>
              <a:t>The sensors are layered and set in a grid to ensure correct count. </a:t>
            </a:r>
          </a:p>
          <a:p>
            <a:r>
              <a:rPr lang="en-US" dirty="0" smtClean="0"/>
              <a:t>All the ME/EE subsystems are all in the same whole frame, convenient to move and operate.(Optimized Structure)</a:t>
            </a:r>
            <a:endParaRPr lang="en-US" dirty="0"/>
          </a:p>
        </p:txBody>
      </p:sp>
    </p:spTree>
    <p:extLst>
      <p:ext uri="{BB962C8B-B14F-4D97-AF65-F5344CB8AC3E}">
        <p14:creationId xmlns:p14="http://schemas.microsoft.com/office/powerpoint/2010/main" val="31496628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smtClean="0"/>
              <a:t>D</a:t>
            </a:r>
            <a:r>
              <a:rPr lang="en-US" altLang="zh-CN" dirty="0" smtClean="0"/>
              <a:t>esign Overview: Definition of  our design</a:t>
            </a:r>
            <a:br>
              <a:rPr lang="en-US" altLang="zh-CN" dirty="0" smtClean="0"/>
            </a:br>
            <a:endParaRPr lang="en-US" dirty="0"/>
          </a:p>
        </p:txBody>
      </p:sp>
      <p:sp>
        <p:nvSpPr>
          <p:cNvPr id="3" name="Content Placeholder 2"/>
          <p:cNvSpPr>
            <a:spLocks noGrp="1"/>
          </p:cNvSpPr>
          <p:nvPr>
            <p:ph idx="1"/>
          </p:nvPr>
        </p:nvSpPr>
        <p:spPr>
          <a:xfrm>
            <a:off x="838200" y="2141837"/>
            <a:ext cx="10515600" cy="4035125"/>
          </a:xfrm>
        </p:spPr>
        <p:txBody>
          <a:bodyPr/>
          <a:lstStyle/>
          <a:p>
            <a:pPr marL="0" indent="0">
              <a:buNone/>
            </a:pPr>
            <a:r>
              <a:rPr lang="en-US" dirty="0" smtClean="0"/>
              <a:t>Our design is a </a:t>
            </a:r>
            <a:r>
              <a:rPr lang="en-US" dirty="0"/>
              <a:t>closed-loop, feed-back, electronically controlled rotating part feeder that agitates, actuates, and organizes a set of homogenous hardware components that are to be counted and dispensed into the awaiting hands of the operator/user.</a:t>
            </a:r>
          </a:p>
          <a:p>
            <a:endParaRPr lang="en-US" dirty="0"/>
          </a:p>
        </p:txBody>
      </p:sp>
    </p:spTree>
    <p:extLst>
      <p:ext uri="{BB962C8B-B14F-4D97-AF65-F5344CB8AC3E}">
        <p14:creationId xmlns:p14="http://schemas.microsoft.com/office/powerpoint/2010/main" val="19486147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8951"/>
            <a:ext cx="10515600" cy="1325563"/>
          </a:xfrm>
        </p:spPr>
        <p:txBody>
          <a:bodyPr/>
          <a:lstStyle/>
          <a:p>
            <a:r>
              <a:rPr lang="en-US" dirty="0" smtClean="0"/>
              <a:t>Why we are going to win</a:t>
            </a:r>
            <a:endParaRPr lang="en-US" dirty="0"/>
          </a:p>
        </p:txBody>
      </p:sp>
      <p:sp>
        <p:nvSpPr>
          <p:cNvPr id="3" name="Content Placeholder 2"/>
          <p:cNvSpPr>
            <a:spLocks noGrp="1"/>
          </p:cNvSpPr>
          <p:nvPr>
            <p:ph idx="1"/>
          </p:nvPr>
        </p:nvSpPr>
        <p:spPr>
          <a:xfrm>
            <a:off x="745435" y="2154514"/>
            <a:ext cx="10515600" cy="4351338"/>
          </a:xfrm>
        </p:spPr>
        <p:txBody>
          <a:bodyPr/>
          <a:lstStyle/>
          <a:p>
            <a:r>
              <a:rPr lang="en-US" dirty="0" smtClean="0"/>
              <a:t>From testing we are </a:t>
            </a:r>
            <a:r>
              <a:rPr lang="en-US" dirty="0" smtClean="0"/>
              <a:t>know that we are able to dispense each part accurately and in a timely fashion to meet the design requirements.</a:t>
            </a:r>
            <a:endParaRPr lang="en-US" dirty="0" smtClean="0"/>
          </a:p>
          <a:p>
            <a:r>
              <a:rPr lang="en-US" dirty="0" smtClean="0"/>
              <a:t>Our control scheme is robust enough to allow for system variations, such as the stochastic nature of tumbling parts. We have reliability on our side.</a:t>
            </a:r>
            <a:endParaRPr lang="en-US" dirty="0" smtClean="0"/>
          </a:p>
          <a:p>
            <a:r>
              <a:rPr lang="en-US" dirty="0" smtClean="0"/>
              <a:t> </a:t>
            </a:r>
            <a:r>
              <a:rPr lang="en-US" dirty="0" smtClean="0"/>
              <a:t>Our design also has the advantage of being not only in a small form factor, but also being aesthetically pleasing. </a:t>
            </a:r>
            <a:endParaRPr lang="en-US" dirty="0"/>
          </a:p>
          <a:p>
            <a:r>
              <a:rPr lang="en-US" dirty="0" smtClean="0"/>
              <a:t>Our HMI is simple, intuitive, and user friendly.</a:t>
            </a:r>
            <a:endParaRPr lang="en-US" dirty="0"/>
          </a:p>
        </p:txBody>
      </p:sp>
    </p:spTree>
    <p:extLst>
      <p:ext uri="{BB962C8B-B14F-4D97-AF65-F5344CB8AC3E}">
        <p14:creationId xmlns:p14="http://schemas.microsoft.com/office/powerpoint/2010/main" val="40614905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Any Questions?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26428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15699"/>
            <a:ext cx="10515600" cy="1325563"/>
          </a:xfrm>
        </p:spPr>
        <p:txBody>
          <a:bodyPr/>
          <a:lstStyle/>
          <a:p>
            <a:r>
              <a:rPr lang="en-US" dirty="0" smtClean="0"/>
              <a:t>Part movement</a:t>
            </a:r>
            <a:endParaRPr lang="en-US" dirty="0"/>
          </a:p>
        </p:txBody>
      </p:sp>
      <p:sp>
        <p:nvSpPr>
          <p:cNvPr id="3" name="Content Placeholder 2"/>
          <p:cNvSpPr>
            <a:spLocks noGrp="1"/>
          </p:cNvSpPr>
          <p:nvPr>
            <p:ph idx="1"/>
          </p:nvPr>
        </p:nvSpPr>
        <p:spPr>
          <a:xfrm>
            <a:off x="838200" y="2037660"/>
            <a:ext cx="10515600" cy="4351338"/>
          </a:xfrm>
        </p:spPr>
        <p:txBody>
          <a:bodyPr/>
          <a:lstStyle/>
          <a:p>
            <a:r>
              <a:rPr lang="en-US" dirty="0" smtClean="0"/>
              <a:t>Uses a bowl and wheel method to agitate, and dispense parts into awaiting presentation bin. </a:t>
            </a:r>
          </a:p>
          <a:p>
            <a:r>
              <a:rPr lang="en-US" dirty="0" smtClean="0"/>
              <a:t>Uses geometry of replaceable disks to orient and move parts one at a time. </a:t>
            </a:r>
          </a:p>
          <a:p>
            <a:r>
              <a:rPr lang="en-US" dirty="0" smtClean="0"/>
              <a:t>Gravity fed disk on 45 degrees.</a:t>
            </a:r>
          </a:p>
          <a:p>
            <a:r>
              <a:rPr lang="en-US" dirty="0" smtClean="0"/>
              <a:t>Uses adjustable motor speed via PWM, using the armature current draw as feed back for velocity control, to ensure that the motor speed is sufficient for the part selected. Depending on the part, the PWM pulse duration and duty cycle is adjusted.</a:t>
            </a:r>
          </a:p>
          <a:p>
            <a:endParaRPr lang="en-US" dirty="0"/>
          </a:p>
        </p:txBody>
      </p:sp>
    </p:spTree>
    <p:extLst>
      <p:ext uri="{BB962C8B-B14F-4D97-AF65-F5344CB8AC3E}">
        <p14:creationId xmlns:p14="http://schemas.microsoft.com/office/powerpoint/2010/main" val="30128812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68708"/>
            <a:ext cx="10515600" cy="1325563"/>
          </a:xfrm>
        </p:spPr>
        <p:txBody>
          <a:bodyPr/>
          <a:lstStyle/>
          <a:p>
            <a:r>
              <a:rPr lang="en-US" dirty="0" smtClean="0"/>
              <a:t>Part Movement continued</a:t>
            </a:r>
            <a:endParaRPr lang="en-US" dirty="0"/>
          </a:p>
        </p:txBody>
      </p:sp>
      <p:sp>
        <p:nvSpPr>
          <p:cNvPr id="3" name="Content Placeholder 2"/>
          <p:cNvSpPr>
            <a:spLocks noGrp="1"/>
          </p:cNvSpPr>
          <p:nvPr>
            <p:ph idx="1"/>
          </p:nvPr>
        </p:nvSpPr>
        <p:spPr>
          <a:xfrm>
            <a:off x="838200" y="1997904"/>
            <a:ext cx="10515600" cy="4351338"/>
          </a:xfrm>
        </p:spPr>
        <p:txBody>
          <a:bodyPr/>
          <a:lstStyle/>
          <a:p>
            <a:r>
              <a:rPr lang="en-US" dirty="0" smtClean="0"/>
              <a:t>Gravity fed chute and presentation bin. </a:t>
            </a:r>
          </a:p>
          <a:p>
            <a:r>
              <a:rPr lang="en-US" dirty="0" smtClean="0"/>
              <a:t>When bin is activated parts are dispensed in a controlled manor. </a:t>
            </a:r>
          </a:p>
          <a:p>
            <a:r>
              <a:rPr lang="en-US" dirty="0" smtClean="0"/>
              <a:t>By limiting part feed to presentation bin to one at a time, we allow our sensors to accurately count each falling part. </a:t>
            </a:r>
          </a:p>
          <a:p>
            <a:r>
              <a:rPr lang="en-US" dirty="0" smtClean="0"/>
              <a:t>Limiting the number of parts the disk can move at any given time allows for time to shut down the machine when part counts have been reached. </a:t>
            </a:r>
            <a:endParaRPr lang="en-US" dirty="0"/>
          </a:p>
        </p:txBody>
      </p:sp>
    </p:spTree>
    <p:extLst>
      <p:ext uri="{BB962C8B-B14F-4D97-AF65-F5344CB8AC3E}">
        <p14:creationId xmlns:p14="http://schemas.microsoft.com/office/powerpoint/2010/main" val="42444013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8952"/>
            <a:ext cx="10515600" cy="1325563"/>
          </a:xfrm>
        </p:spPr>
        <p:txBody>
          <a:bodyPr/>
          <a:lstStyle/>
          <a:p>
            <a:r>
              <a:rPr lang="en-US" dirty="0" smtClean="0"/>
              <a:t>Frame</a:t>
            </a:r>
            <a:endParaRPr lang="en-US" dirty="0"/>
          </a:p>
        </p:txBody>
      </p:sp>
      <p:sp>
        <p:nvSpPr>
          <p:cNvPr id="3" name="Content Placeholder 2"/>
          <p:cNvSpPr>
            <a:spLocks noGrp="1"/>
          </p:cNvSpPr>
          <p:nvPr>
            <p:ph idx="1"/>
          </p:nvPr>
        </p:nvSpPr>
        <p:spPr>
          <a:xfrm>
            <a:off x="838200" y="2011156"/>
            <a:ext cx="10515600" cy="4351338"/>
          </a:xfrm>
        </p:spPr>
        <p:txBody>
          <a:bodyPr/>
          <a:lstStyle/>
          <a:p>
            <a:r>
              <a:rPr lang="en-US" dirty="0" smtClean="0"/>
              <a:t>All features are contained in our compact frame. </a:t>
            </a:r>
          </a:p>
          <a:p>
            <a:r>
              <a:rPr lang="en-US" dirty="0" smtClean="0"/>
              <a:t>Tight packaging in design limits our table space impact, also allows for the machine to be unplugged and moved. </a:t>
            </a:r>
          </a:p>
          <a:p>
            <a:r>
              <a:rPr lang="en-US" dirty="0" smtClean="0"/>
              <a:t>Machine weighs approximately 5 pounds. Making it an easy machine to be moved by one person if needed. </a:t>
            </a:r>
          </a:p>
          <a:p>
            <a:r>
              <a:rPr lang="en-US" dirty="0" smtClean="0"/>
              <a:t>20mmx20mm 80/20 extrude allows for parts to be assembled easily and by means of fastener. This allows for ease of service for parts replacement and if maintenance is needed. </a:t>
            </a:r>
          </a:p>
          <a:p>
            <a:endParaRPr lang="en-US" dirty="0"/>
          </a:p>
        </p:txBody>
      </p:sp>
    </p:spTree>
    <p:extLst>
      <p:ext uri="{BB962C8B-B14F-4D97-AF65-F5344CB8AC3E}">
        <p14:creationId xmlns:p14="http://schemas.microsoft.com/office/powerpoint/2010/main" val="673657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3715683" y="1690688"/>
            <a:ext cx="4760634" cy="4189358"/>
          </a:xfrm>
          <a:prstGeom prst="rect">
            <a:avLst/>
          </a:prstGeom>
        </p:spPr>
      </p:pic>
    </p:spTree>
    <p:extLst>
      <p:ext uri="{BB962C8B-B14F-4D97-AF65-F5344CB8AC3E}">
        <p14:creationId xmlns:p14="http://schemas.microsoft.com/office/powerpoint/2010/main" val="1972367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02447"/>
            <a:ext cx="10515600" cy="1325563"/>
          </a:xfrm>
        </p:spPr>
        <p:txBody>
          <a:bodyPr/>
          <a:lstStyle/>
          <a:p>
            <a:r>
              <a:rPr lang="en-US" dirty="0" smtClean="0"/>
              <a:t>Printed Disks</a:t>
            </a:r>
            <a:endParaRPr lang="en-US" dirty="0"/>
          </a:p>
        </p:txBody>
      </p:sp>
      <p:sp>
        <p:nvSpPr>
          <p:cNvPr id="3" name="Content Placeholder 2"/>
          <p:cNvSpPr>
            <a:spLocks noGrp="1"/>
          </p:cNvSpPr>
          <p:nvPr>
            <p:ph idx="1"/>
          </p:nvPr>
        </p:nvSpPr>
        <p:spPr>
          <a:xfrm>
            <a:off x="838200" y="2223190"/>
            <a:ext cx="10515600" cy="4351338"/>
          </a:xfrm>
        </p:spPr>
        <p:txBody>
          <a:bodyPr/>
          <a:lstStyle/>
          <a:p>
            <a:r>
              <a:rPr lang="en-US" dirty="0" smtClean="0"/>
              <a:t>Design had originally been 1 disk with inserts. (messy)</a:t>
            </a:r>
          </a:p>
          <a:p>
            <a:r>
              <a:rPr lang="en-US" dirty="0" smtClean="0"/>
              <a:t>Fast installation for part switch</a:t>
            </a:r>
          </a:p>
          <a:p>
            <a:r>
              <a:rPr lang="en-US" dirty="0" smtClean="0"/>
              <a:t>Maintain bowl inserts to keep disks thin and improve manufacturing time. </a:t>
            </a:r>
          </a:p>
          <a:p>
            <a:r>
              <a:rPr lang="en-US" dirty="0" smtClean="0"/>
              <a:t>Agitators are thin but effective in mixing and orienting main part population. </a:t>
            </a:r>
          </a:p>
          <a:p>
            <a:endParaRPr lang="en-US" dirty="0" smtClean="0"/>
          </a:p>
          <a:p>
            <a:endParaRPr lang="en-US" dirty="0"/>
          </a:p>
        </p:txBody>
      </p:sp>
    </p:spTree>
    <p:extLst>
      <p:ext uri="{BB962C8B-B14F-4D97-AF65-F5344CB8AC3E}">
        <p14:creationId xmlns:p14="http://schemas.microsoft.com/office/powerpoint/2010/main" val="34334717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3329590" y="2003726"/>
            <a:ext cx="5147144" cy="3174073"/>
          </a:xfrm>
          <a:prstGeom prst="rect">
            <a:avLst/>
          </a:prstGeom>
        </p:spPr>
      </p:pic>
    </p:spTree>
    <p:extLst>
      <p:ext uri="{BB962C8B-B14F-4D97-AF65-F5344CB8AC3E}">
        <p14:creationId xmlns:p14="http://schemas.microsoft.com/office/powerpoint/2010/main" val="3527942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527" y="1071706"/>
            <a:ext cx="10515600" cy="1325563"/>
          </a:xfrm>
        </p:spPr>
        <p:txBody>
          <a:bodyPr/>
          <a:lstStyle/>
          <a:p>
            <a:r>
              <a:rPr lang="en-US" altLang="zh-CN" dirty="0"/>
              <a:t>Device Performance and System controls (counting</a:t>
            </a:r>
            <a:r>
              <a:rPr lang="en-US" altLang="zh-CN" dirty="0" smtClean="0"/>
              <a:t>)- Flow chart</a:t>
            </a:r>
            <a:endParaRPr lang="en-US" dirty="0"/>
          </a:p>
        </p:txBody>
      </p:sp>
      <p:pic>
        <p:nvPicPr>
          <p:cNvPr id="4" name="Content Placeholder 3"/>
          <p:cNvPicPr>
            <a:picLocks noGrp="1" noChangeAspect="1"/>
          </p:cNvPicPr>
          <p:nvPr>
            <p:ph idx="1"/>
          </p:nvPr>
        </p:nvPicPr>
        <p:blipFill>
          <a:blip r:embed="rId2"/>
          <a:stretch>
            <a:fillRect/>
          </a:stretch>
        </p:blipFill>
        <p:spPr>
          <a:xfrm>
            <a:off x="1753032" y="2719836"/>
            <a:ext cx="7471848" cy="3830694"/>
          </a:xfrm>
          <a:prstGeom prst="rect">
            <a:avLst/>
          </a:prstGeom>
        </p:spPr>
      </p:pic>
    </p:spTree>
    <p:extLst>
      <p:ext uri="{BB962C8B-B14F-4D97-AF65-F5344CB8AC3E}">
        <p14:creationId xmlns:p14="http://schemas.microsoft.com/office/powerpoint/2010/main" val="20790467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2071</TotalTime>
  <Words>1162</Words>
  <Application>Microsoft Office PowerPoint</Application>
  <PresentationFormat>Custom</PresentationFormat>
  <Paragraphs>88</Paragraphs>
  <Slides>21</Slides>
  <Notes>0</Notes>
  <HiddenSlides>0</HiddenSlides>
  <MMClips>1</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Group 2</vt:lpstr>
      <vt:lpstr>   Design Overview: Definition of  our design </vt:lpstr>
      <vt:lpstr>Part movement</vt:lpstr>
      <vt:lpstr>Part Movement continued</vt:lpstr>
      <vt:lpstr>Frame</vt:lpstr>
      <vt:lpstr>PowerPoint Presentation</vt:lpstr>
      <vt:lpstr>Printed Disks</vt:lpstr>
      <vt:lpstr>PowerPoint Presentation</vt:lpstr>
      <vt:lpstr>Device Performance and System controls (counting)- Flow chart</vt:lpstr>
      <vt:lpstr>Device Performance and System controls (counting)</vt:lpstr>
      <vt:lpstr>Device Performance and System controls (counting)</vt:lpstr>
      <vt:lpstr>Device Performance and System controls (counting)</vt:lpstr>
      <vt:lpstr>Device Performance and System controls (motor)</vt:lpstr>
      <vt:lpstr>Device Performance and System controls (motor)</vt:lpstr>
      <vt:lpstr>User interface </vt:lpstr>
      <vt:lpstr>How it all works</vt:lpstr>
      <vt:lpstr>Testing results</vt:lpstr>
      <vt:lpstr>Video</vt:lpstr>
      <vt:lpstr>Advantages </vt:lpstr>
      <vt:lpstr>Why we are going to win</vt:lpstr>
      <vt:lpstr>Any 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dc:title>
  <dc:creator>Michael Russell Laba</dc:creator>
  <cp:lastModifiedBy>Kruchko, Paul</cp:lastModifiedBy>
  <cp:revision>45</cp:revision>
  <dcterms:created xsi:type="dcterms:W3CDTF">2014-11-22T15:46:55Z</dcterms:created>
  <dcterms:modified xsi:type="dcterms:W3CDTF">2014-11-25T04:45:02Z</dcterms:modified>
</cp:coreProperties>
</file>